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0" r:id="rId4"/>
    <p:sldId id="261" r:id="rId5"/>
    <p:sldId id="262"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800"/>
    <a:srgbClr val="FFFFFF"/>
    <a:srgbClr val="E7E6E6"/>
    <a:srgbClr val="AEAB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6" autoAdjust="0"/>
    <p:restoredTop sz="83314" autoAdjust="0"/>
  </p:normalViewPr>
  <p:slideViewPr>
    <p:cSldViewPr snapToGrid="0">
      <p:cViewPr varScale="1">
        <p:scale>
          <a:sx n="91" d="100"/>
          <a:sy n="91" d="100"/>
        </p:scale>
        <p:origin x="510"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12" d="100"/>
        <a:sy n="11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FAE0F3-579B-46BF-A592-1ECA01131363}" type="datetimeFigureOut">
              <a:rPr lang="sv-SE" smtClean="0"/>
              <a:t>2023-06-22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3CDB8F-02A7-4442-BAB6-2B39D53F333C}" type="slidenum">
              <a:rPr lang="sv-SE" smtClean="0"/>
              <a:t>‹#›</a:t>
            </a:fld>
            <a:endParaRPr lang="sv-SE"/>
          </a:p>
        </p:txBody>
      </p:sp>
    </p:spTree>
    <p:extLst>
      <p:ext uri="{BB962C8B-B14F-4D97-AF65-F5344CB8AC3E}">
        <p14:creationId xmlns:p14="http://schemas.microsoft.com/office/powerpoint/2010/main" val="2550065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200" b="1" dirty="0">
                <a:effectLst/>
                <a:latin typeface="Calibri" panose="020F0502020204030204" pitchFamily="34" charset="0"/>
                <a:ea typeface="Calibri" panose="020F0502020204030204" pitchFamily="34" charset="0"/>
                <a:cs typeface="Times New Roman" panose="02020603050405020304" pitchFamily="18" charset="0"/>
              </a:rPr>
              <a:t>En digital geografisk modell</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År 2040 kan du själv genomföra olika myndighetsbeslut i en digital geografisk avbildning av verkligheten. Eller som vi ofta kallar det, en digital tvilling av verkligheten. Den myndighetsgemensamma plattformen har en kunskapsinfrastruktur som ger stöd i användningen av all data som det finns tillgång till i plattformen. Infrastrukturen innehåller tex stöd för myndighetsprocesser, beräkning, analys och AI användning. </a:t>
            </a: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I den myndighetsgemensamma plattformen kan du själv ta fram ett underlag för beslut i dina myndighetsärende. </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Tex ett bygglov och då med stöd av den intelligens som finns i den myndighetsgemensamma plattformen.</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b="1" dirty="0">
                <a:effectLst/>
                <a:latin typeface="Calibri" panose="020F0502020204030204" pitchFamily="34" charset="0"/>
                <a:ea typeface="Calibri" panose="020F0502020204030204" pitchFamily="34" charset="0"/>
                <a:cs typeface="Times New Roman" panose="02020603050405020304" pitchFamily="18" charset="0"/>
              </a:rPr>
              <a:t>Hur går det till?</a:t>
            </a:r>
            <a:r>
              <a:rPr lang="sv-SE" sz="1200" dirty="0">
                <a:effectLst/>
                <a:latin typeface="Calibri" panose="020F0502020204030204" pitchFamily="34" charset="0"/>
                <a:ea typeface="Calibri" panose="020F0502020204030204" pitchFamily="34" charset="0"/>
                <a:cs typeface="Times New Roman" panose="02020603050405020304" pitchFamily="18" charset="0"/>
              </a:rPr>
              <a:t> </a:t>
            </a:r>
          </a:p>
          <a:p>
            <a:r>
              <a:rPr lang="sv-SE" sz="1200" dirty="0">
                <a:effectLst/>
                <a:latin typeface="Calibri" panose="020F0502020204030204" pitchFamily="34" charset="0"/>
                <a:ea typeface="Calibri" panose="020F0502020204030204" pitchFamily="34" charset="0"/>
                <a:cs typeface="Times New Roman" panose="02020603050405020304" pitchFamily="18" charset="0"/>
              </a:rPr>
              <a:t>Jo, den digitala geografiska plattformen innehåller all information som finns för den aktuella platsen. Den har en detaljerad beskrivning av markytan, vad som finns på den och vad som finns under den och redovisas i alla nödvändiga dimensioner, dvs även i tid. Den beskriver även det juridiska förhållandet kring rättigheter och bestämmelser såsom servitut, strandskydd, riksintresse, skydd för natur och miljö m.m. </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Plattformens kunskapsinfrastruktur hjälper dig att hitta den plats på tomten som lämpar sig bäst för huset. Bästa kvällsolsläget, effektivaste vinkeln på taket för bäst effekt på solpanelen och en placering som inte stör grannen. </a:t>
            </a:r>
          </a:p>
          <a:p>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r>
              <a:rPr lang="sv-SE" sz="1200" dirty="0">
                <a:effectLst/>
                <a:latin typeface="Calibri" panose="020F0502020204030204" pitchFamily="34" charset="0"/>
                <a:ea typeface="Calibri" panose="020F0502020204030204" pitchFamily="34" charset="0"/>
                <a:cs typeface="Times New Roman" panose="02020603050405020304" pitchFamily="18" charset="0"/>
              </a:rPr>
              <a:t>I modellen finns all nödvändig information om rättigheter och bestämmelser vilket ger dig tillräcklig förståelse för var fornminnet finns, var fastighetsgränsen är, var det finns skydd för natur och miljö eller var man kan ta hänsyn till våra bästa odlingsmarker och välja där det finns bättre bebyggbara marker såsom vanlig moränmark. Informationen är korrekt lägesbestämd i modellen, oavsett om det är en kommunal, regional eller statlig information. Och informationen finns på gemensam myndighetsplattform. För att klara överlåtelse till dig som medborgare för att bli en myndighetshandläggare så krävs det att staten har ett ansvar för korrekthet och tillgänglighet av data.</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Utifrån denna plattform kan respektive sektor eller bransch, och varför inte, varje enskild fastighetsägare, själv använda informationen som sin egen digitala tvilling.</a:t>
            </a:r>
            <a:endParaRPr lang="sv-SE" dirty="0"/>
          </a:p>
          <a:p>
            <a:endParaRPr lang="sv-SE" dirty="0"/>
          </a:p>
        </p:txBody>
      </p:sp>
      <p:sp>
        <p:nvSpPr>
          <p:cNvPr id="4" name="Platshållare för bildnummer 3"/>
          <p:cNvSpPr>
            <a:spLocks noGrp="1"/>
          </p:cNvSpPr>
          <p:nvPr>
            <p:ph type="sldNum" sz="quarter" idx="5"/>
          </p:nvPr>
        </p:nvSpPr>
        <p:spPr/>
        <p:txBody>
          <a:bodyPr/>
          <a:lstStyle/>
          <a:p>
            <a:fld id="{4F3CDB8F-02A7-4442-BAB6-2B39D53F333C}" type="slidenum">
              <a:rPr lang="sv-SE" smtClean="0"/>
              <a:t>2</a:t>
            </a:fld>
            <a:endParaRPr lang="sv-SE"/>
          </a:p>
        </p:txBody>
      </p:sp>
    </p:spTree>
    <p:extLst>
      <p:ext uri="{BB962C8B-B14F-4D97-AF65-F5344CB8AC3E}">
        <p14:creationId xmlns:p14="http://schemas.microsoft.com/office/powerpoint/2010/main" val="2007732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200" b="1" dirty="0">
                <a:effectLst/>
                <a:latin typeface="Calibri" panose="020F0502020204030204" pitchFamily="34" charset="0"/>
                <a:ea typeface="Calibri" panose="020F0502020204030204" pitchFamily="34" charset="0"/>
                <a:cs typeface="Times New Roman" panose="02020603050405020304" pitchFamily="18" charset="0"/>
              </a:rPr>
              <a:t>Hur gör man då?</a:t>
            </a:r>
            <a:br>
              <a:rPr lang="sv-SE" sz="1200" b="1" dirty="0">
                <a:effectLst/>
                <a:latin typeface="Calibri" panose="020F0502020204030204" pitchFamily="34" charset="0"/>
                <a:ea typeface="Calibri" panose="020F0502020204030204" pitchFamily="34" charset="0"/>
                <a:cs typeface="Times New Roman" panose="02020603050405020304" pitchFamily="18" charset="0"/>
              </a:rPr>
            </a:br>
            <a:r>
              <a:rPr lang="sv-SE" sz="1200" b="0" dirty="0">
                <a:effectLst/>
                <a:latin typeface="Calibri" panose="020F0502020204030204" pitchFamily="34" charset="0"/>
                <a:ea typeface="Calibri" panose="020F0502020204030204" pitchFamily="34" charset="0"/>
                <a:cs typeface="Times New Roman" panose="02020603050405020304" pitchFamily="18" charset="0"/>
              </a:rPr>
              <a:t>Tillgången kan man få på flera sätt tex med stöd av </a:t>
            </a:r>
            <a:r>
              <a:rPr lang="sv-SE" sz="1200" dirty="0">
                <a:effectLst/>
                <a:latin typeface="Calibri" panose="020F0502020204030204" pitchFamily="34" charset="0"/>
                <a:ea typeface="Calibri" panose="020F0502020204030204" pitchFamily="34" charset="0"/>
                <a:cs typeface="Times New Roman" panose="02020603050405020304" pitchFamily="18" charset="0"/>
              </a:rPr>
              <a:t>VR-teknik. Det kan man beskriva som att komma in i en ”Matrix-värld”, dvs en 3D modell med möjlighet att även ta del av information i tidsserier. Då ser du allt i skala 1:1 med allt positionerat och lägesbestämt med hög noggrannhet. Alla myndighetsbeslut finns på plats, till exempel var du sökt förhandsbesked, vart du fick ditt bygglov, var strandskyddet finns och information vad som regleras, fastighetsgränser samt när i tid olika besluten och bestämmelser tillkommit. Du ser också det som begränsar användningen av marken till exempel ett fornminne, om det finns någon känslig natur som behöver skyddas, (ett biotopskydd) eller var den gamla gemensamma marksamfälligheten finns.</a:t>
            </a:r>
          </a:p>
          <a:p>
            <a:pPr>
              <a:lnSpc>
                <a:spcPct val="107000"/>
              </a:lnSpc>
              <a:spcAft>
                <a:spcPts val="800"/>
              </a:spcAft>
            </a:pP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b="1" dirty="0">
                <a:effectLst/>
                <a:latin typeface="Calibri" panose="020F0502020204030204" pitchFamily="34" charset="0"/>
                <a:ea typeface="Calibri" panose="020F0502020204030204" pitchFamily="34" charset="0"/>
                <a:cs typeface="Times New Roman" panose="02020603050405020304" pitchFamily="18" charset="0"/>
              </a:rPr>
              <a:t>Gå runt i en Matrix värld</a:t>
            </a:r>
            <a:br>
              <a:rPr lang="sv-SE" sz="1200" b="1"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Du kan gå runt i den digitala modellen, utforska och samla all information som behövs för ditt beslut om var du vill placera ditt hus. Plattformen har en kunskapsinfrastruktur som innehåller både analys, beräkning och AI, om så krävs. När du fått till dig all information som behövs, så placerar du ditt hus på marken i modellen. När du funderar och tänker kan du ta stöd av den inbyggda intelligensen i plattformen för att placera huset, det gör du genom att dela med dig av de preferenser som är viktiga för dig, tex solläge för dina solpaneler, om det finns buller vid platsen, bästa markförhållande för att bygga en utfart, läget för bästa natur-/miljöhänsynen. All information med tillräcklig kvalité för att kunna automatisera myndighetsprocesser. </a:t>
            </a:r>
          </a:p>
          <a:p>
            <a:pPr>
              <a:lnSpc>
                <a:spcPct val="107000"/>
              </a:lnSpc>
              <a:spcAft>
                <a:spcPts val="800"/>
              </a:spcAft>
            </a:pP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När du känner dig färdig med placeringen av huset använder du den inbyggda kunskapsinfrastrukturen för att tex få förståelse för om det är något ytterligare du behöver göra innan du ansöker om bygglov och med givna förutsättningar, vilka kostnader din tänkta placering av huset kan ge. Kanske krävs ett beslut om enskilt avlopp, ett beslut om att ansluta din tänkta utfart till allmän väg eller att du behöver borra egen brunn. Du får du förstås hjälp och stöd av plattformen i att hitta den bästa platsen för avloppet och var du kan borra din brunn. De geologiska undersökningarna för platsen finns i modellen. Du kan även få stöd av plattformen vad markarbetet skulle ge för preliminära kostnader, behov av schaktning, sprängning, förflyttning av massor som ska från och till bygget.</a:t>
            </a:r>
          </a:p>
          <a:p>
            <a:pPr>
              <a:lnSpc>
                <a:spcPct val="107000"/>
              </a:lnSpc>
              <a:spcAft>
                <a:spcPts val="800"/>
              </a:spcAft>
            </a:pP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När allt är placerat och du känner dig nöjd, ger dig den inbyggda intelligensen dig en signal om att ditt bygglov är klart.</a:t>
            </a:r>
          </a:p>
          <a:p>
            <a:endParaRPr lang="sv-SE" dirty="0"/>
          </a:p>
        </p:txBody>
      </p:sp>
      <p:sp>
        <p:nvSpPr>
          <p:cNvPr id="4" name="Platshållare för bildnummer 3"/>
          <p:cNvSpPr>
            <a:spLocks noGrp="1"/>
          </p:cNvSpPr>
          <p:nvPr>
            <p:ph type="sldNum" sz="quarter" idx="5"/>
          </p:nvPr>
        </p:nvSpPr>
        <p:spPr/>
        <p:txBody>
          <a:bodyPr/>
          <a:lstStyle/>
          <a:p>
            <a:fld id="{4F3CDB8F-02A7-4442-BAB6-2B39D53F333C}" type="slidenum">
              <a:rPr lang="sv-SE" smtClean="0"/>
              <a:t>3</a:t>
            </a:fld>
            <a:endParaRPr lang="sv-SE"/>
          </a:p>
        </p:txBody>
      </p:sp>
    </p:spTree>
    <p:extLst>
      <p:ext uri="{BB962C8B-B14F-4D97-AF65-F5344CB8AC3E}">
        <p14:creationId xmlns:p14="http://schemas.microsoft.com/office/powerpoint/2010/main" val="1000399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Det behövs, bland annat:</a:t>
            </a:r>
          </a:p>
          <a:p>
            <a:endParaRPr lang="sv-SE" dirty="0"/>
          </a:p>
          <a:p>
            <a:pPr marL="171450" indent="-171450">
              <a:buFont typeface="Arial" panose="020B0604020202020204" pitchFamily="34" charset="0"/>
              <a:buChar char="•"/>
            </a:pPr>
            <a:r>
              <a:rPr lang="sv-SE" dirty="0"/>
              <a:t>Att all data i modellen utgår från myndigheter och kommuners information för att klara korrekthet, aktualitet och tillgång till rätt styrande information. Vi ser att staten behöver ha ansvar för att tillhandahålla en gemensam digital avbildning av verkligheten.</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Alla säkra </a:t>
            </a:r>
            <a:r>
              <a:rPr lang="sv-SE" dirty="0" err="1"/>
              <a:t>geodata</a:t>
            </a:r>
            <a:r>
              <a:rPr lang="sv-SE" dirty="0"/>
              <a:t> är öppna och tillgängliga. Alla informationsägare är trygga i vilka </a:t>
            </a:r>
            <a:r>
              <a:rPr lang="sv-SE" dirty="0" err="1"/>
              <a:t>geodata</a:t>
            </a:r>
            <a:r>
              <a:rPr lang="sv-SE" dirty="0"/>
              <a:t> man kan kombinera och har dessa öppna och tillgängliga. Det kräver att vi har kommit långt i arbete med standardisera lägesbunden information.</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Vi behöver ha en gemensam rikstäckande insamling av data som tillfredsställer alla behov för att klara av att göra myndighetsbeslut med stöd av den digitala verkligheten. Med det ser vi inga begränsningar i att företag kan samla in data till stat och kommun och vara en del i arbetet med att förbättra den digitala verkligheten.</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Att alla analoga beslut från myndigheter och kommuner blir digitala och lägesbestämda. </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Författningsutveckling behövs b.la en lagstiftning som gäller för all informationsförsörjning, digitala fastighetsköp och digitala fastighetsgränser. </a:t>
            </a:r>
          </a:p>
          <a:p>
            <a:endParaRPr lang="sv-SE" dirty="0"/>
          </a:p>
          <a:p>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4F3CDB8F-02A7-4442-BAB6-2B39D53F333C}" type="slidenum">
              <a:rPr lang="sv-SE" smtClean="0"/>
              <a:t>4</a:t>
            </a:fld>
            <a:endParaRPr lang="sv-SE"/>
          </a:p>
        </p:txBody>
      </p:sp>
    </p:spTree>
    <p:extLst>
      <p:ext uri="{BB962C8B-B14F-4D97-AF65-F5344CB8AC3E}">
        <p14:creationId xmlns:p14="http://schemas.microsoft.com/office/powerpoint/2010/main" val="3531524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t>Det behövs, bland annat:</a:t>
            </a:r>
          </a:p>
          <a:p>
            <a:endParaRPr lang="sv-SE" dirty="0"/>
          </a:p>
          <a:p>
            <a:pPr marL="171450" indent="-171450">
              <a:buFont typeface="Arial" panose="020B0604020202020204" pitchFamily="34" charset="0"/>
              <a:buChar char="•"/>
            </a:pPr>
            <a:r>
              <a:rPr lang="sv-SE" dirty="0"/>
              <a:t>Att vi har en statlig, säker och robust, infrastruktur som garanterar korrekt lägesbestämning och positionering.</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Vi har en myndighetsgemensam lagring av </a:t>
            </a:r>
            <a:r>
              <a:rPr lang="sv-SE" dirty="0" err="1"/>
              <a:t>geodata</a:t>
            </a:r>
            <a:r>
              <a:rPr lang="sv-SE" dirty="0"/>
              <a:t> i 4 dimensioner. Vi tror vi behöver ha en stor gemensam samverkan för att klara allt som krävs för lagring av all </a:t>
            </a:r>
            <a:r>
              <a:rPr lang="sv-SE" dirty="0" err="1"/>
              <a:t>geodata</a:t>
            </a:r>
            <a:r>
              <a:rPr lang="sv-SE" dirty="0"/>
              <a:t> i framtiden. Det går inte finansiera det var för sig eller att kompetensmässigt klara det.</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För att klara av allt som krävs för denna modell så behövs en gemensam och väsentligt större finansiering. </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Att digitala tjänster kan integreras med olika aktörers verksamhetssystem i en sömlös process.</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Utvecklade roller och mandat i infrastrukturen som ger ansvar för egna data men även för att helheten ska hänga ihop i modellen.</a:t>
            </a:r>
          </a:p>
          <a:p>
            <a:pPr marL="171450" indent="-171450">
              <a:buFont typeface="Arial" panose="020B0604020202020204" pitchFamily="34" charset="0"/>
              <a:buChar char="•"/>
            </a:pPr>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4F3CDB8F-02A7-4442-BAB6-2B39D53F333C}" type="slidenum">
              <a:rPr lang="sv-SE" smtClean="0"/>
              <a:t>5</a:t>
            </a:fld>
            <a:endParaRPr lang="sv-SE"/>
          </a:p>
        </p:txBody>
      </p:sp>
    </p:spTree>
    <p:extLst>
      <p:ext uri="{BB962C8B-B14F-4D97-AF65-F5344CB8AC3E}">
        <p14:creationId xmlns:p14="http://schemas.microsoft.com/office/powerpoint/2010/main" val="2459984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sid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1C0AC0-93CA-4951-8A4B-6874E531254D}"/>
              </a:ext>
            </a:extLst>
          </p:cNvPr>
          <p:cNvSpPr>
            <a:spLocks noGrp="1"/>
          </p:cNvSpPr>
          <p:nvPr>
            <p:ph type="ctrTitle" hasCustomPrompt="1"/>
          </p:nvPr>
        </p:nvSpPr>
        <p:spPr>
          <a:xfrm>
            <a:off x="965860" y="2766951"/>
            <a:ext cx="10493828" cy="1657408"/>
          </a:xfrm>
        </p:spPr>
        <p:txBody>
          <a:bodyPr anchor="b"/>
          <a:lstStyle>
            <a:lvl1pPr algn="l">
              <a:defRPr sz="6600"/>
            </a:lvl1pPr>
          </a:lstStyle>
          <a:p>
            <a:r>
              <a:rPr lang="sv-SE" dirty="0"/>
              <a:t>startsida</a:t>
            </a:r>
          </a:p>
        </p:txBody>
      </p:sp>
      <p:sp>
        <p:nvSpPr>
          <p:cNvPr id="3" name="Underrubrik 2">
            <a:extLst>
              <a:ext uri="{FF2B5EF4-FFF2-40B4-BE49-F238E27FC236}">
                <a16:creationId xmlns:a16="http://schemas.microsoft.com/office/drawing/2014/main" id="{45419166-2568-481F-9233-BD169E157983}"/>
              </a:ext>
            </a:extLst>
          </p:cNvPr>
          <p:cNvSpPr>
            <a:spLocks noGrp="1"/>
          </p:cNvSpPr>
          <p:nvPr>
            <p:ph type="subTitle" idx="1" hasCustomPrompt="1"/>
          </p:nvPr>
        </p:nvSpPr>
        <p:spPr>
          <a:xfrm>
            <a:off x="965860" y="4682684"/>
            <a:ext cx="10493828" cy="886843"/>
          </a:xfrm>
        </p:spPr>
        <p:txBody>
          <a:bodyPr/>
          <a:lstStyle>
            <a:lvl1pPr marL="0" indent="0" algn="l">
              <a:buNone/>
              <a:defRPr sz="22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p>
        </p:txBody>
      </p:sp>
      <p:cxnSp>
        <p:nvCxnSpPr>
          <p:cNvPr id="14" name="Rak koppling 13">
            <a:extLst>
              <a:ext uri="{FF2B5EF4-FFF2-40B4-BE49-F238E27FC236}">
                <a16:creationId xmlns:a16="http://schemas.microsoft.com/office/drawing/2014/main" id="{23419EF5-F930-48F5-9570-AA7E47DA438B}"/>
              </a:ext>
            </a:extLst>
          </p:cNvPr>
          <p:cNvCxnSpPr/>
          <p:nvPr userDrawn="1"/>
        </p:nvCxnSpPr>
        <p:spPr>
          <a:xfrm>
            <a:off x="950026" y="4500752"/>
            <a:ext cx="10521538" cy="0"/>
          </a:xfrm>
          <a:prstGeom prst="line">
            <a:avLst/>
          </a:prstGeom>
          <a:ln w="66675" cap="rnd">
            <a:solidFill>
              <a:schemeClr val="accent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46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6DDB9D-EBEC-40C3-B365-AFB27ABAD902}"/>
              </a:ext>
            </a:extLst>
          </p:cNvPr>
          <p:cNvSpPr>
            <a:spLocks noGrp="1"/>
          </p:cNvSpPr>
          <p:nvPr>
            <p:ph type="title" hasCustomPrompt="1"/>
          </p:nvPr>
        </p:nvSpPr>
        <p:spPr>
          <a:xfrm>
            <a:off x="612569" y="723207"/>
            <a:ext cx="10515600" cy="549412"/>
          </a:xfrm>
        </p:spPr>
        <p:txBody>
          <a:bodyPr/>
          <a:lstStyle>
            <a:lvl1pPr>
              <a:defRPr/>
            </a:lvl1pPr>
          </a:lstStyle>
          <a:p>
            <a:r>
              <a:rPr lang="sv-SE" dirty="0"/>
              <a:t>Normal sida – skriv rubrik här</a:t>
            </a:r>
          </a:p>
        </p:txBody>
      </p:sp>
      <p:sp>
        <p:nvSpPr>
          <p:cNvPr id="3" name="Platshållare för innehåll 2">
            <a:extLst>
              <a:ext uri="{FF2B5EF4-FFF2-40B4-BE49-F238E27FC236}">
                <a16:creationId xmlns:a16="http://schemas.microsoft.com/office/drawing/2014/main" id="{99AFB94F-C428-4DFB-8665-A0894593D04E}"/>
              </a:ext>
            </a:extLst>
          </p:cNvPr>
          <p:cNvSpPr>
            <a:spLocks noGrp="1"/>
          </p:cNvSpPr>
          <p:nvPr>
            <p:ph idx="1"/>
          </p:nvPr>
        </p:nvSpPr>
        <p:spPr>
          <a:xfrm>
            <a:off x="612569" y="1415133"/>
            <a:ext cx="10515600" cy="4874803"/>
          </a:xfrm>
        </p:spPr>
        <p:txBody>
          <a:bodyPr/>
          <a:lstStyle>
            <a:lvl1pPr marL="0" indent="0">
              <a:buFontTx/>
              <a:buNone/>
              <a:defRPr sz="2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12587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Övergångsida/Citat">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3186C626-F1B6-49F8-BFBF-A500CD82B242}"/>
              </a:ext>
            </a:extLst>
          </p:cNvPr>
          <p:cNvSpPr/>
          <p:nvPr userDrawn="1"/>
        </p:nvSpPr>
        <p:spPr>
          <a:xfrm>
            <a:off x="0" y="0"/>
            <a:ext cx="12192000" cy="4286992"/>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7">
            <a:extLst>
              <a:ext uri="{FF2B5EF4-FFF2-40B4-BE49-F238E27FC236}">
                <a16:creationId xmlns:a16="http://schemas.microsoft.com/office/drawing/2014/main" id="{448E062A-0485-42BC-BA34-5C3D7A215FD6}"/>
              </a:ext>
            </a:extLst>
          </p:cNvPr>
          <p:cNvSpPr/>
          <p:nvPr userDrawn="1"/>
        </p:nvSpPr>
        <p:spPr>
          <a:xfrm>
            <a:off x="0" y="4144488"/>
            <a:ext cx="12192000" cy="2713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C6DDB9D-EBEC-40C3-B365-AFB27ABAD902}"/>
              </a:ext>
            </a:extLst>
          </p:cNvPr>
          <p:cNvSpPr>
            <a:spLocks noGrp="1"/>
          </p:cNvSpPr>
          <p:nvPr>
            <p:ph type="title" hasCustomPrompt="1"/>
          </p:nvPr>
        </p:nvSpPr>
        <p:spPr>
          <a:xfrm>
            <a:off x="612569" y="3381455"/>
            <a:ext cx="10515600" cy="620530"/>
          </a:xfrm>
        </p:spPr>
        <p:txBody>
          <a:bodyPr/>
          <a:lstStyle>
            <a:lvl1pPr>
              <a:defRPr/>
            </a:lvl1pPr>
          </a:lstStyle>
          <a:p>
            <a:r>
              <a:rPr lang="sv-SE" dirty="0"/>
              <a:t>Övergångssida eller citat</a:t>
            </a:r>
          </a:p>
        </p:txBody>
      </p:sp>
      <p:pic>
        <p:nvPicPr>
          <p:cNvPr id="7" name="Bildobjekt 6">
            <a:extLst>
              <a:ext uri="{FF2B5EF4-FFF2-40B4-BE49-F238E27FC236}">
                <a16:creationId xmlns:a16="http://schemas.microsoft.com/office/drawing/2014/main" id="{92AE39C3-4403-4075-A1DC-906BDF51BB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74241" y="108059"/>
            <a:ext cx="1297463" cy="198945"/>
          </a:xfrm>
          <a:prstGeom prst="rect">
            <a:avLst/>
          </a:prstGeom>
        </p:spPr>
      </p:pic>
      <p:sp>
        <p:nvSpPr>
          <p:cNvPr id="9" name="Likbent triangel 8">
            <a:extLst>
              <a:ext uri="{FF2B5EF4-FFF2-40B4-BE49-F238E27FC236}">
                <a16:creationId xmlns:a16="http://schemas.microsoft.com/office/drawing/2014/main" id="{4F4AADD8-469A-4ACC-A562-FEA83CE4C587}"/>
              </a:ext>
            </a:extLst>
          </p:cNvPr>
          <p:cNvSpPr/>
          <p:nvPr userDrawn="1"/>
        </p:nvSpPr>
        <p:spPr>
          <a:xfrm rot="10800000">
            <a:off x="1481804" y="4110880"/>
            <a:ext cx="390988" cy="333897"/>
          </a:xfrm>
          <a:prstGeom prst="triangle">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7942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utsi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4630BE71-6D9C-42A6-A9CB-CC6A60AFE82E}"/>
              </a:ext>
            </a:extLst>
          </p:cNvPr>
          <p:cNvSpPr/>
          <p:nvPr userDrawn="1"/>
        </p:nvSpPr>
        <p:spPr>
          <a:xfrm>
            <a:off x="0" y="0"/>
            <a:ext cx="12192000" cy="6858000"/>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1" name="Bildobjekt 10">
            <a:extLst>
              <a:ext uri="{FF2B5EF4-FFF2-40B4-BE49-F238E27FC236}">
                <a16:creationId xmlns:a16="http://schemas.microsoft.com/office/drawing/2014/main" id="{DCB14AAD-34E1-4CA5-BD8C-1B5A52DD8AC4}"/>
              </a:ext>
              <a:ext uri="{C183D7F6-B498-43B3-948B-1728B52AA6E4}">
                <adec:decorative xmlns:adec="http://schemas.microsoft.com/office/drawing/2017/decorative" val="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016009" y="5929732"/>
            <a:ext cx="2461711" cy="377462"/>
          </a:xfrm>
          <a:prstGeom prst="rect">
            <a:avLst/>
          </a:prstGeom>
        </p:spPr>
      </p:pic>
      <p:sp>
        <p:nvSpPr>
          <p:cNvPr id="5" name="Platshållare för innehåll 3">
            <a:extLst>
              <a:ext uri="{FF2B5EF4-FFF2-40B4-BE49-F238E27FC236}">
                <a16:creationId xmlns:a16="http://schemas.microsoft.com/office/drawing/2014/main" id="{EB1DB8EE-101B-45D9-A6EA-909E0CA290B7}"/>
              </a:ext>
            </a:extLst>
          </p:cNvPr>
          <p:cNvSpPr txBox="1">
            <a:spLocks noGrp="1"/>
          </p:cNvSpPr>
          <p:nvPr>
            <p:ph idx="1"/>
          </p:nvPr>
        </p:nvSpPr>
        <p:spPr>
          <a:xfrm>
            <a:off x="465706" y="1906218"/>
            <a:ext cx="9477169" cy="3901173"/>
          </a:xfrm>
          <a:prstGeom prst="rect">
            <a:avLst/>
          </a:prstGeom>
          <a:noFill/>
        </p:spPr>
        <p:txBody>
          <a:bodyPr wrap="square" lIns="0" tIns="0" rIns="0" bIns="0" rtlCol="0">
            <a:noAutofit/>
          </a:bodyPr>
          <a:lstStyle/>
          <a:p>
            <a:pPr marL="457200" lvl="0" indent="0">
              <a:lnSpc>
                <a:spcPct val="150000"/>
              </a:lnSpc>
              <a:buNone/>
            </a:pPr>
            <a:r>
              <a:rPr lang="sv-SE">
                <a:latin typeface="Gill Sans MT" panose="020B0502020104020203" pitchFamily="34" charset="0"/>
                <a:cs typeface="Times New Roman" panose="02020603050405020304" pitchFamily="18" charset="0"/>
              </a:rPr>
              <a:t>Klicka här för att ändra format på bakgrundstexten</a:t>
            </a:r>
          </a:p>
          <a:p>
            <a:pPr marL="457200" lvl="1" indent="0">
              <a:lnSpc>
                <a:spcPct val="150000"/>
              </a:lnSpc>
              <a:buNone/>
            </a:pPr>
            <a:r>
              <a:rPr lang="sv-SE">
                <a:latin typeface="Gill Sans MT" panose="020B0502020104020203" pitchFamily="34" charset="0"/>
                <a:cs typeface="Times New Roman" panose="02020603050405020304" pitchFamily="18" charset="0"/>
              </a:rPr>
              <a:t>Nivå två</a:t>
            </a:r>
          </a:p>
          <a:p>
            <a:pPr marL="457200" lvl="2" indent="0">
              <a:lnSpc>
                <a:spcPct val="150000"/>
              </a:lnSpc>
              <a:buNone/>
            </a:pPr>
            <a:r>
              <a:rPr lang="sv-SE">
                <a:latin typeface="Gill Sans MT" panose="020B0502020104020203" pitchFamily="34" charset="0"/>
                <a:cs typeface="Times New Roman" panose="02020603050405020304" pitchFamily="18" charset="0"/>
              </a:rPr>
              <a:t>Nivå tre</a:t>
            </a:r>
          </a:p>
          <a:p>
            <a:pPr marL="457200" lvl="3" indent="0">
              <a:lnSpc>
                <a:spcPct val="150000"/>
              </a:lnSpc>
              <a:buNone/>
            </a:pPr>
            <a:r>
              <a:rPr lang="sv-SE">
                <a:latin typeface="Gill Sans MT" panose="020B0502020104020203" pitchFamily="34" charset="0"/>
                <a:cs typeface="Times New Roman" panose="02020603050405020304" pitchFamily="18" charset="0"/>
              </a:rPr>
              <a:t>Nivå fyra</a:t>
            </a:r>
          </a:p>
          <a:p>
            <a:pPr marL="457200" lvl="4" indent="0">
              <a:lnSpc>
                <a:spcPct val="150000"/>
              </a:lnSpc>
              <a:buNone/>
            </a:pPr>
            <a:r>
              <a:rPr lang="sv-SE">
                <a:latin typeface="Gill Sans MT" panose="020B0502020104020203" pitchFamily="34" charset="0"/>
                <a:cs typeface="Times New Roman" panose="02020603050405020304" pitchFamily="18" charset="0"/>
              </a:rPr>
              <a:t>Nivå fem</a:t>
            </a:r>
            <a:endParaRPr lang="sv-SE" sz="2400" dirty="0"/>
          </a:p>
        </p:txBody>
      </p:sp>
      <p:sp>
        <p:nvSpPr>
          <p:cNvPr id="6" name="Rubrik 1">
            <a:extLst>
              <a:ext uri="{FF2B5EF4-FFF2-40B4-BE49-F238E27FC236}">
                <a16:creationId xmlns:a16="http://schemas.microsoft.com/office/drawing/2014/main" id="{76350F4E-D611-4329-B994-E1F3D3081016}"/>
              </a:ext>
            </a:extLst>
          </p:cNvPr>
          <p:cNvSpPr>
            <a:spLocks noGrp="1"/>
          </p:cNvSpPr>
          <p:nvPr>
            <p:ph type="title" hasCustomPrompt="1"/>
          </p:nvPr>
        </p:nvSpPr>
        <p:spPr>
          <a:xfrm>
            <a:off x="612569" y="723207"/>
            <a:ext cx="10515600" cy="549412"/>
          </a:xfrm>
        </p:spPr>
        <p:txBody>
          <a:bodyPr/>
          <a:lstStyle>
            <a:lvl1pPr>
              <a:defRPr/>
            </a:lvl1pPr>
          </a:lstStyle>
          <a:p>
            <a:r>
              <a:rPr lang="sv-SE" dirty="0"/>
              <a:t>Tack! Vi finns på…</a:t>
            </a:r>
          </a:p>
        </p:txBody>
      </p:sp>
    </p:spTree>
    <p:extLst>
      <p:ext uri="{BB962C8B-B14F-4D97-AF65-F5344CB8AC3E}">
        <p14:creationId xmlns:p14="http://schemas.microsoft.com/office/powerpoint/2010/main" val="1183222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5F6AAC83-756F-4E9F-ABEE-10548486AECD}"/>
              </a:ext>
            </a:extLst>
          </p:cNvPr>
          <p:cNvSpPr/>
          <p:nvPr userDrawn="1"/>
        </p:nvSpPr>
        <p:spPr>
          <a:xfrm>
            <a:off x="0" y="0"/>
            <a:ext cx="12192000" cy="380010"/>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088E9E2C-577B-432F-A39B-7431CA615A7D}"/>
              </a:ext>
            </a:extLst>
          </p:cNvPr>
          <p:cNvSpPr>
            <a:spLocks noGrp="1"/>
          </p:cNvSpPr>
          <p:nvPr>
            <p:ph type="title"/>
          </p:nvPr>
        </p:nvSpPr>
        <p:spPr>
          <a:xfrm>
            <a:off x="612569" y="724945"/>
            <a:ext cx="10515600" cy="546902"/>
          </a:xfrm>
          <a:prstGeom prst="rect">
            <a:avLst/>
          </a:prstGeom>
        </p:spPr>
        <p:txBody>
          <a:bodyPr vert="horz" lIns="0" tIns="0" rIns="0" bIns="0" rtlCol="0" anchor="t" anchorCtr="0">
            <a:noAutofit/>
          </a:bodyPr>
          <a:lstStyle/>
          <a:p>
            <a:r>
              <a:rPr lang="sv-SE"/>
              <a:t>rubrik</a:t>
            </a:r>
          </a:p>
        </p:txBody>
      </p:sp>
      <p:sp>
        <p:nvSpPr>
          <p:cNvPr id="3" name="Platshållare för text 2">
            <a:extLst>
              <a:ext uri="{FF2B5EF4-FFF2-40B4-BE49-F238E27FC236}">
                <a16:creationId xmlns:a16="http://schemas.microsoft.com/office/drawing/2014/main" id="{988AE464-3617-4F3D-ABAD-7C09B2F2D79F}"/>
              </a:ext>
            </a:extLst>
          </p:cNvPr>
          <p:cNvSpPr>
            <a:spLocks noGrp="1"/>
          </p:cNvSpPr>
          <p:nvPr>
            <p:ph type="body" idx="1"/>
          </p:nvPr>
        </p:nvSpPr>
        <p:spPr>
          <a:xfrm>
            <a:off x="612569" y="1437300"/>
            <a:ext cx="10515600" cy="4351338"/>
          </a:xfrm>
          <a:prstGeom prst="rect">
            <a:avLst/>
          </a:prstGeom>
        </p:spPr>
        <p:txBody>
          <a:bodyPr vert="horz" lIns="0" tIns="0" rIns="0" bIns="0" rtlCol="0">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pic>
        <p:nvPicPr>
          <p:cNvPr id="10" name="Bildobjekt 9">
            <a:extLst>
              <a:ext uri="{FF2B5EF4-FFF2-40B4-BE49-F238E27FC236}">
                <a16:creationId xmlns:a16="http://schemas.microsoft.com/office/drawing/2014/main" id="{FF203738-3B75-41B8-9FD6-6DBACEFB514E}"/>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0374241" y="108059"/>
            <a:ext cx="1297463" cy="198945"/>
          </a:xfrm>
          <a:prstGeom prst="rect">
            <a:avLst/>
          </a:prstGeom>
        </p:spPr>
      </p:pic>
    </p:spTree>
    <p:extLst>
      <p:ext uri="{BB962C8B-B14F-4D97-AF65-F5344CB8AC3E}">
        <p14:creationId xmlns:p14="http://schemas.microsoft.com/office/powerpoint/2010/main" val="80149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100000"/>
        </a:lnSpc>
        <a:spcBef>
          <a:spcPct val="0"/>
        </a:spcBef>
        <a:buNone/>
        <a:defRPr sz="3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8">
            <a:extLst>
              <a:ext uri="{FF2B5EF4-FFF2-40B4-BE49-F238E27FC236}">
                <a16:creationId xmlns:a16="http://schemas.microsoft.com/office/drawing/2014/main" id="{C906853E-0CCC-447F-9438-9C3D5324283C}"/>
              </a:ext>
            </a:extLst>
          </p:cNvPr>
          <p:cNvSpPr>
            <a:spLocks noGrp="1"/>
          </p:cNvSpPr>
          <p:nvPr>
            <p:ph type="ctrTitle"/>
          </p:nvPr>
        </p:nvSpPr>
        <p:spPr/>
        <p:txBody>
          <a:bodyPr/>
          <a:lstStyle/>
          <a:p>
            <a:r>
              <a:rPr lang="sv-SE" dirty="0"/>
              <a:t>Scenario bygga hus</a:t>
            </a:r>
          </a:p>
        </p:txBody>
      </p:sp>
      <p:sp>
        <p:nvSpPr>
          <p:cNvPr id="10" name="Underrubrik 9">
            <a:extLst>
              <a:ext uri="{FF2B5EF4-FFF2-40B4-BE49-F238E27FC236}">
                <a16:creationId xmlns:a16="http://schemas.microsoft.com/office/drawing/2014/main" id="{F16BB39B-2CE1-448C-8768-8A2D007D5499}"/>
              </a:ext>
            </a:extLst>
          </p:cNvPr>
          <p:cNvSpPr>
            <a:spLocks noGrp="1"/>
          </p:cNvSpPr>
          <p:nvPr>
            <p:ph type="subTitle"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2200" b="0" i="0" u="none" strike="noStrike" kern="1200" cap="all" spc="0" normalizeH="0" baseline="0" noProof="0" dirty="0">
                <a:ln>
                  <a:noFill/>
                </a:ln>
                <a:solidFill>
                  <a:prstClr val="black"/>
                </a:solidFill>
                <a:effectLst/>
                <a:uLnTx/>
                <a:uFillTx/>
                <a:latin typeface="Gill Sans MT"/>
                <a:ea typeface="+mn-ea"/>
                <a:cs typeface="+mn-cs"/>
              </a:rPr>
              <a:t>Ett exempel på framtidsbild om hur vi använder lägesbunden information för att bygga hus år 2040</a:t>
            </a:r>
          </a:p>
          <a:p>
            <a:endParaRPr lang="sv-SE" dirty="0"/>
          </a:p>
        </p:txBody>
      </p:sp>
      <p:pic>
        <p:nvPicPr>
          <p:cNvPr id="4" name="Bildobjekt 3">
            <a:extLst>
              <a:ext uri="{FF2B5EF4-FFF2-40B4-BE49-F238E27FC236}">
                <a16:creationId xmlns:a16="http://schemas.microsoft.com/office/drawing/2014/main" id="{AE716652-90DD-404E-9D2D-1FA6587B1B2F}"/>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550823" y="1092532"/>
            <a:ext cx="1857704" cy="1857704"/>
          </a:xfrm>
          <a:prstGeom prst="rect">
            <a:avLst/>
          </a:prstGeom>
        </p:spPr>
      </p:pic>
      <p:pic>
        <p:nvPicPr>
          <p:cNvPr id="6" name="Bildobjekt 5" descr="Lantmäteriets logotyp">
            <a:extLst>
              <a:ext uri="{FF2B5EF4-FFF2-40B4-BE49-F238E27FC236}">
                <a16:creationId xmlns:a16="http://schemas.microsoft.com/office/drawing/2014/main" id="{5C456099-6058-48D0-85F3-E7993692974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016009" y="5929732"/>
            <a:ext cx="2461711" cy="377462"/>
          </a:xfrm>
          <a:prstGeom prst="rect">
            <a:avLst/>
          </a:prstGeom>
        </p:spPr>
      </p:pic>
    </p:spTree>
    <p:extLst>
      <p:ext uri="{BB962C8B-B14F-4D97-AF65-F5344CB8AC3E}">
        <p14:creationId xmlns:p14="http://schemas.microsoft.com/office/powerpoint/2010/main" val="209418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2CF734-9635-4BE6-9966-74DEF75689C9}"/>
              </a:ext>
            </a:extLst>
          </p:cNvPr>
          <p:cNvSpPr>
            <a:spLocks noGrp="1"/>
          </p:cNvSpPr>
          <p:nvPr>
            <p:ph type="title"/>
          </p:nvPr>
        </p:nvSpPr>
        <p:spPr/>
        <p:txBody>
          <a:bodyPr/>
          <a:lstStyle/>
          <a:p>
            <a:r>
              <a:rPr lang="sv-SE" dirty="0"/>
              <a:t>Användande av </a:t>
            </a:r>
            <a:r>
              <a:rPr lang="sv-SE" dirty="0" err="1"/>
              <a:t>geodata</a:t>
            </a:r>
            <a:r>
              <a:rPr lang="sv-SE" dirty="0"/>
              <a:t> år 2040</a:t>
            </a:r>
          </a:p>
        </p:txBody>
      </p:sp>
      <p:pic>
        <p:nvPicPr>
          <p:cNvPr id="5" name="Bildobjekt 4" descr="Bild som visar ett område i skogen">
            <a:extLst>
              <a:ext uri="{FF2B5EF4-FFF2-40B4-BE49-F238E27FC236}">
                <a16:creationId xmlns:a16="http://schemas.microsoft.com/office/drawing/2014/main" id="{41E9683F-F631-FADB-5C1E-51D76488B9F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12569" y="1430135"/>
            <a:ext cx="11668298" cy="5178829"/>
          </a:xfrm>
          <a:prstGeom prst="rect">
            <a:avLst/>
          </a:prstGeom>
        </p:spPr>
      </p:pic>
    </p:spTree>
    <p:extLst>
      <p:ext uri="{BB962C8B-B14F-4D97-AF65-F5344CB8AC3E}">
        <p14:creationId xmlns:p14="http://schemas.microsoft.com/office/powerpoint/2010/main" val="194695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9EFAAF-742A-9052-9894-0B036C237C14}"/>
              </a:ext>
            </a:extLst>
          </p:cNvPr>
          <p:cNvSpPr>
            <a:spLocks noGrp="1"/>
          </p:cNvSpPr>
          <p:nvPr>
            <p:ph type="title"/>
          </p:nvPr>
        </p:nvSpPr>
        <p:spPr/>
        <p:txBody>
          <a:bodyPr/>
          <a:lstStyle/>
          <a:p>
            <a:r>
              <a:rPr lang="sv-SE" dirty="0"/>
              <a:t>Användande av </a:t>
            </a:r>
            <a:r>
              <a:rPr lang="sv-SE" dirty="0" err="1"/>
              <a:t>geodata</a:t>
            </a:r>
            <a:r>
              <a:rPr lang="sv-SE" dirty="0"/>
              <a:t> år 2040</a:t>
            </a:r>
          </a:p>
        </p:txBody>
      </p:sp>
      <p:pic>
        <p:nvPicPr>
          <p:cNvPr id="5" name="Bildobjekt 4" descr="Bild över samma område i skogen där man ritat in ett hus med hjälp av VR-teknik.">
            <a:extLst>
              <a:ext uri="{FF2B5EF4-FFF2-40B4-BE49-F238E27FC236}">
                <a16:creationId xmlns:a16="http://schemas.microsoft.com/office/drawing/2014/main" id="{EA4A338B-2C81-544E-BC3A-251ED8ACE49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12569" y="1413164"/>
            <a:ext cx="11953702" cy="5444836"/>
          </a:xfrm>
          <a:prstGeom prst="rect">
            <a:avLst/>
          </a:prstGeom>
        </p:spPr>
      </p:pic>
    </p:spTree>
    <p:extLst>
      <p:ext uri="{BB962C8B-B14F-4D97-AF65-F5344CB8AC3E}">
        <p14:creationId xmlns:p14="http://schemas.microsoft.com/office/powerpoint/2010/main" val="1985716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E84AAC-0C85-1884-E9CB-F3E2257FE8AA}"/>
              </a:ext>
            </a:extLst>
          </p:cNvPr>
          <p:cNvSpPr>
            <a:spLocks noGrp="1"/>
          </p:cNvSpPr>
          <p:nvPr>
            <p:ph type="title"/>
          </p:nvPr>
        </p:nvSpPr>
        <p:spPr/>
        <p:txBody>
          <a:bodyPr/>
          <a:lstStyle/>
          <a:p>
            <a:r>
              <a:rPr lang="sv-SE" sz="2400" dirty="0"/>
              <a:t>Vad krävs då för att nå dit? </a:t>
            </a:r>
            <a:br>
              <a:rPr lang="sv-SE" sz="2400" dirty="0"/>
            </a:br>
            <a:r>
              <a:rPr lang="sv-SE" sz="2400" dirty="0"/>
              <a:t>Hur ser våra behov ut utifrån önskat läge 2040</a:t>
            </a:r>
          </a:p>
        </p:txBody>
      </p:sp>
      <p:sp>
        <p:nvSpPr>
          <p:cNvPr id="3" name="Platshållare för innehåll 2">
            <a:extLst>
              <a:ext uri="{FF2B5EF4-FFF2-40B4-BE49-F238E27FC236}">
                <a16:creationId xmlns:a16="http://schemas.microsoft.com/office/drawing/2014/main" id="{98486250-289F-7169-33E9-75DFA1463ACF}"/>
              </a:ext>
            </a:extLst>
          </p:cNvPr>
          <p:cNvSpPr>
            <a:spLocks noGrp="1"/>
          </p:cNvSpPr>
          <p:nvPr>
            <p:ph idx="1"/>
          </p:nvPr>
        </p:nvSpPr>
        <p:spPr>
          <a:xfrm>
            <a:off x="612569" y="1898987"/>
            <a:ext cx="6240407" cy="4511378"/>
          </a:xfrm>
        </p:spPr>
        <p:txBody>
          <a:bodyPr/>
          <a:lstStyle/>
          <a:p>
            <a:pPr marL="342900" lvl="0" indent="-342900">
              <a:lnSpc>
                <a:spcPct val="107000"/>
              </a:lnSpc>
              <a:buFont typeface="Symbol" panose="05050102010706020507" pitchFamily="18" charset="2"/>
              <a:buChar char=""/>
            </a:pPr>
            <a:r>
              <a:rPr lang="sv-SE" sz="2000" dirty="0">
                <a:ea typeface="Calibri" panose="020F0502020204030204" pitchFamily="34" charset="0"/>
                <a:cs typeface="Times New Roman" panose="02020603050405020304" pitchFamily="18" charset="0"/>
              </a:rPr>
              <a:t>Myndighetsgemensam geodataplattform. </a:t>
            </a:r>
          </a:p>
          <a:p>
            <a:pPr marL="342900" lvl="0" indent="-342900">
              <a:lnSpc>
                <a:spcPct val="107000"/>
              </a:lnSpc>
              <a:buFont typeface="Symbol" panose="05050102010706020507" pitchFamily="18" charset="2"/>
              <a:buChar char=""/>
            </a:pPr>
            <a:r>
              <a:rPr lang="sv-SE" sz="2000" dirty="0">
                <a:ea typeface="Calibri" panose="020F0502020204030204" pitchFamily="34" charset="0"/>
                <a:cs typeface="Times New Roman" panose="02020603050405020304" pitchFamily="18" charset="0"/>
              </a:rPr>
              <a:t>Alla säkra </a:t>
            </a:r>
            <a:r>
              <a:rPr lang="sv-SE" sz="2000" dirty="0" err="1">
                <a:ea typeface="Calibri" panose="020F0502020204030204" pitchFamily="34" charset="0"/>
                <a:cs typeface="Times New Roman" panose="02020603050405020304" pitchFamily="18" charset="0"/>
              </a:rPr>
              <a:t>geodata</a:t>
            </a:r>
            <a:r>
              <a:rPr lang="sv-SE" sz="2000" dirty="0">
                <a:ea typeface="Calibri" panose="020F0502020204030204" pitchFamily="34" charset="0"/>
                <a:cs typeface="Times New Roman" panose="02020603050405020304" pitchFamily="18" charset="0"/>
              </a:rPr>
              <a:t> är öppna och tillgängliga</a:t>
            </a:r>
          </a:p>
          <a:p>
            <a:pPr marL="342900" lvl="0" indent="-342900">
              <a:lnSpc>
                <a:spcPct val="107000"/>
              </a:lnSpc>
              <a:buFont typeface="Symbol" panose="05050102010706020507" pitchFamily="18" charset="2"/>
              <a:buChar char=""/>
            </a:pPr>
            <a:r>
              <a:rPr lang="sv-SE" sz="2000" dirty="0">
                <a:ea typeface="Calibri" panose="020F0502020204030204" pitchFamily="34" charset="0"/>
                <a:cs typeface="Times New Roman" panose="02020603050405020304" pitchFamily="18" charset="0"/>
              </a:rPr>
              <a:t>Gemensam, rikstäckande insamling av </a:t>
            </a:r>
            <a:r>
              <a:rPr lang="sv-SE" sz="2000" dirty="0" err="1">
                <a:ea typeface="Calibri" panose="020F0502020204030204" pitchFamily="34" charset="0"/>
                <a:cs typeface="Times New Roman" panose="02020603050405020304" pitchFamily="18" charset="0"/>
              </a:rPr>
              <a:t>geodata</a:t>
            </a:r>
            <a:r>
              <a:rPr lang="sv-SE" sz="2000" dirty="0">
                <a:ea typeface="Calibri" panose="020F0502020204030204" pitchFamily="34" charset="0"/>
                <a:cs typeface="Times New Roman" panose="02020603050405020304" pitchFamily="18" charset="0"/>
              </a:rPr>
              <a:t>.</a:t>
            </a:r>
            <a:endParaRPr lang="sv-SE" sz="2000" dirty="0"/>
          </a:p>
          <a:p>
            <a:pPr marL="342900" lvl="0" indent="-342900">
              <a:lnSpc>
                <a:spcPct val="107000"/>
              </a:lnSpc>
              <a:buFont typeface="Symbol" panose="05050102010706020507" pitchFamily="18" charset="2"/>
              <a:buChar char=""/>
            </a:pPr>
            <a:r>
              <a:rPr lang="sv-SE" sz="2000" dirty="0"/>
              <a:t>Analoga </a:t>
            </a:r>
            <a:r>
              <a:rPr lang="sv-SE" sz="2000" dirty="0" err="1"/>
              <a:t>geodata</a:t>
            </a:r>
            <a:r>
              <a:rPr lang="sv-SE" sz="2000" dirty="0"/>
              <a:t> har blivit digitala och lägesbestämda.</a:t>
            </a:r>
          </a:p>
          <a:p>
            <a:pPr marL="342900" lvl="0" indent="-342900">
              <a:lnSpc>
                <a:spcPct val="107000"/>
              </a:lnSpc>
              <a:buFont typeface="Symbol" panose="05050102010706020507" pitchFamily="18" charset="2"/>
              <a:buChar char=""/>
            </a:pPr>
            <a:r>
              <a:rPr lang="sv-SE" sz="2000" dirty="0"/>
              <a:t>Vi behöver massor av författningsutveckling</a:t>
            </a:r>
          </a:p>
          <a:p>
            <a:endParaRPr lang="sv-SE" dirty="0"/>
          </a:p>
        </p:txBody>
      </p:sp>
      <p:pic>
        <p:nvPicPr>
          <p:cNvPr id="5" name="Bildobjekt 4">
            <a:extLst>
              <a:ext uri="{FF2B5EF4-FFF2-40B4-BE49-F238E27FC236}">
                <a16:creationId xmlns:a16="http://schemas.microsoft.com/office/drawing/2014/main" id="{03053834-9917-BD67-69FB-E8E29C1C6C6A}"/>
              </a:ext>
              <a:ext uri="{C183D7F6-B498-43B3-948B-1728B52AA6E4}">
                <adec:decorative xmlns:adec="http://schemas.microsoft.com/office/drawing/2017/decorative" val="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017480" y="1898987"/>
            <a:ext cx="4561952" cy="2396836"/>
          </a:xfrm>
          <a:prstGeom prst="rect">
            <a:avLst/>
          </a:prstGeom>
        </p:spPr>
      </p:pic>
    </p:spTree>
    <p:extLst>
      <p:ext uri="{BB962C8B-B14F-4D97-AF65-F5344CB8AC3E}">
        <p14:creationId xmlns:p14="http://schemas.microsoft.com/office/powerpoint/2010/main" val="155188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E84AAC-0C85-1884-E9CB-F3E2257FE8AA}"/>
              </a:ext>
            </a:extLst>
          </p:cNvPr>
          <p:cNvSpPr>
            <a:spLocks noGrp="1"/>
          </p:cNvSpPr>
          <p:nvPr>
            <p:ph type="title"/>
          </p:nvPr>
        </p:nvSpPr>
        <p:spPr/>
        <p:txBody>
          <a:bodyPr/>
          <a:lstStyle/>
          <a:p>
            <a:r>
              <a:rPr lang="sv-SE" sz="2400" dirty="0"/>
              <a:t>Vad krävs då för att nå dit? </a:t>
            </a:r>
            <a:br>
              <a:rPr lang="sv-SE" sz="2400" dirty="0"/>
            </a:br>
            <a:r>
              <a:rPr lang="sv-SE" sz="2400" dirty="0"/>
              <a:t>Hur ser våra behov ut utifrån önskat läge 2040</a:t>
            </a:r>
          </a:p>
        </p:txBody>
      </p:sp>
      <p:sp>
        <p:nvSpPr>
          <p:cNvPr id="3" name="Platshållare för innehåll 2">
            <a:extLst>
              <a:ext uri="{FF2B5EF4-FFF2-40B4-BE49-F238E27FC236}">
                <a16:creationId xmlns:a16="http://schemas.microsoft.com/office/drawing/2014/main" id="{98486250-289F-7169-33E9-75DFA1463ACF}"/>
              </a:ext>
            </a:extLst>
          </p:cNvPr>
          <p:cNvSpPr>
            <a:spLocks noGrp="1"/>
          </p:cNvSpPr>
          <p:nvPr>
            <p:ph idx="1"/>
          </p:nvPr>
        </p:nvSpPr>
        <p:spPr>
          <a:xfrm>
            <a:off x="612569" y="1898987"/>
            <a:ext cx="6240407" cy="4511378"/>
          </a:xfrm>
        </p:spPr>
        <p:txBody>
          <a:bodyPr/>
          <a:lstStyle/>
          <a:p>
            <a:pPr marL="342900" indent="-342900">
              <a:lnSpc>
                <a:spcPct val="107000"/>
              </a:lnSpc>
              <a:spcAft>
                <a:spcPts val="800"/>
              </a:spcAft>
              <a:buFont typeface="Symbol" panose="05050102010706020507" pitchFamily="18" charset="2"/>
              <a:buChar char=""/>
            </a:pPr>
            <a:r>
              <a:rPr lang="sv-SE" sz="2000" dirty="0"/>
              <a:t>En statlig, säker och robust, infrastruktur för lägesbestämning och positionering.</a:t>
            </a:r>
          </a:p>
          <a:p>
            <a:pPr marL="342900" lvl="0" indent="-342900">
              <a:lnSpc>
                <a:spcPct val="107000"/>
              </a:lnSpc>
              <a:spcAft>
                <a:spcPts val="800"/>
              </a:spcAft>
              <a:buFont typeface="Symbol" panose="05050102010706020507" pitchFamily="18" charset="2"/>
              <a:buChar char=""/>
            </a:pPr>
            <a:r>
              <a:rPr lang="sv-SE" sz="2000" dirty="0">
                <a:effectLst/>
                <a:ea typeface="Calibri" panose="020F0502020204030204" pitchFamily="34" charset="0"/>
                <a:cs typeface="Times New Roman" panose="02020603050405020304" pitchFamily="18" charset="0"/>
              </a:rPr>
              <a:t>Vi har en myndighetsgemensam lagring av </a:t>
            </a:r>
            <a:r>
              <a:rPr lang="sv-SE" sz="2000" dirty="0" err="1">
                <a:effectLst/>
                <a:ea typeface="Calibri" panose="020F0502020204030204" pitchFamily="34" charset="0"/>
                <a:cs typeface="Times New Roman" panose="02020603050405020304" pitchFamily="18" charset="0"/>
              </a:rPr>
              <a:t>geodata</a:t>
            </a:r>
            <a:r>
              <a:rPr lang="sv-SE" sz="2000" dirty="0">
                <a:effectLst/>
                <a:ea typeface="Calibri" panose="020F0502020204030204" pitchFamily="34" charset="0"/>
                <a:cs typeface="Times New Roman" panose="02020603050405020304" pitchFamily="18" charset="0"/>
              </a:rPr>
              <a:t>.</a:t>
            </a:r>
          </a:p>
          <a:p>
            <a:pPr marL="342900" lvl="0" indent="-342900">
              <a:lnSpc>
                <a:spcPct val="107000"/>
              </a:lnSpc>
              <a:spcAft>
                <a:spcPts val="800"/>
              </a:spcAft>
              <a:buFont typeface="Symbol" panose="05050102010706020507" pitchFamily="18" charset="2"/>
              <a:buChar char=""/>
            </a:pPr>
            <a:r>
              <a:rPr lang="sv-SE" sz="2000" dirty="0"/>
              <a:t>Gemensam och större finansiering krävs</a:t>
            </a:r>
          </a:p>
          <a:p>
            <a:pPr marL="342900" lvl="0" indent="-342900">
              <a:lnSpc>
                <a:spcPct val="107000"/>
              </a:lnSpc>
              <a:spcAft>
                <a:spcPts val="800"/>
              </a:spcAft>
              <a:buFont typeface="Symbol" panose="05050102010706020507" pitchFamily="18" charset="2"/>
              <a:buChar char=""/>
            </a:pPr>
            <a:r>
              <a:rPr lang="sv-SE" sz="2000" dirty="0"/>
              <a:t>Att digitala tjänster kan integreras med olika aktörers verksamhetssystem i en sömlös process.</a:t>
            </a:r>
          </a:p>
          <a:p>
            <a:pPr marL="342900" lvl="0" indent="-342900">
              <a:lnSpc>
                <a:spcPct val="107000"/>
              </a:lnSpc>
              <a:spcAft>
                <a:spcPts val="800"/>
              </a:spcAft>
              <a:buFont typeface="Symbol" panose="05050102010706020507" pitchFamily="18" charset="2"/>
              <a:buChar char=""/>
            </a:pPr>
            <a:r>
              <a:rPr lang="sv-SE" sz="2000" dirty="0"/>
              <a:t>Alla har givet ansvar och mandat utifrån ett gemensamt ramverk.</a:t>
            </a:r>
          </a:p>
          <a:p>
            <a:endParaRPr lang="sv-SE" sz="2000" dirty="0"/>
          </a:p>
        </p:txBody>
      </p:sp>
      <p:pic>
        <p:nvPicPr>
          <p:cNvPr id="5" name="Bildobjekt 4">
            <a:extLst>
              <a:ext uri="{FF2B5EF4-FFF2-40B4-BE49-F238E27FC236}">
                <a16:creationId xmlns:a16="http://schemas.microsoft.com/office/drawing/2014/main" id="{03053834-9917-BD67-69FB-E8E29C1C6C6A}"/>
              </a:ext>
              <a:ext uri="{C183D7F6-B498-43B3-948B-1728B52AA6E4}">
                <adec:decorative xmlns:adec="http://schemas.microsoft.com/office/drawing/2017/decorative" val="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017480" y="1898987"/>
            <a:ext cx="4561952" cy="2396836"/>
          </a:xfrm>
          <a:prstGeom prst="rect">
            <a:avLst/>
          </a:prstGeom>
        </p:spPr>
      </p:pic>
    </p:spTree>
    <p:extLst>
      <p:ext uri="{BB962C8B-B14F-4D97-AF65-F5344CB8AC3E}">
        <p14:creationId xmlns:p14="http://schemas.microsoft.com/office/powerpoint/2010/main" val="3724232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LANTMÄTERIET">
  <a:themeElements>
    <a:clrScheme name="Lantmäteri">
      <a:dk1>
        <a:sysClr val="windowText" lastClr="000000"/>
      </a:dk1>
      <a:lt1>
        <a:sysClr val="window" lastClr="FFFFFF"/>
      </a:lt1>
      <a:dk2>
        <a:srgbClr val="000000"/>
      </a:dk2>
      <a:lt2>
        <a:srgbClr val="E40427"/>
      </a:lt2>
      <a:accent1>
        <a:srgbClr val="7AB800"/>
      </a:accent1>
      <a:accent2>
        <a:srgbClr val="2D7CAD"/>
      </a:accent2>
      <a:accent3>
        <a:srgbClr val="8455A1"/>
      </a:accent3>
      <a:accent4>
        <a:srgbClr val="EF8604"/>
      </a:accent4>
      <a:accent5>
        <a:srgbClr val="000000"/>
      </a:accent5>
      <a:accent6>
        <a:srgbClr val="000000"/>
      </a:accent6>
      <a:hlink>
        <a:srgbClr val="AEABAB"/>
      </a:hlink>
      <a:folHlink>
        <a:srgbClr val="AEABAB"/>
      </a:folHlink>
    </a:clrScheme>
    <a:fontScheme name="Lantmäteri">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sz="2400"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z="2400" smtClean="0"/>
        </a:defPPr>
      </a:lstStyle>
    </a:txDef>
  </a:objectDefaults>
  <a:extraClrSchemeLst/>
  <a:extLst>
    <a:ext uri="{05A4C25C-085E-4340-85A3-A5531E510DB2}">
      <thm15:themeFamily xmlns:thm15="http://schemas.microsoft.com/office/thememl/2012/main" name="LM_ppt_mall_2021.pptx  -  Skrivskyddad" id="{7BC163B8-7DD4-426E-8B9B-65E1FADF1C06}" vid="{D151F41E-6224-48FF-AF1A-C9A5B3E431F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LM_ppt_mall_2021</Template>
  <TotalTime>16</TotalTime>
  <Words>1261</Words>
  <Application>Microsoft Office PowerPoint</Application>
  <PresentationFormat>Bredbild</PresentationFormat>
  <Paragraphs>58</Paragraphs>
  <Slides>5</Slides>
  <Notes>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5</vt:i4>
      </vt:variant>
    </vt:vector>
  </HeadingPairs>
  <TitlesOfParts>
    <vt:vector size="10" baseType="lpstr">
      <vt:lpstr>Arial</vt:lpstr>
      <vt:lpstr>Calibri</vt:lpstr>
      <vt:lpstr>Gill Sans MT</vt:lpstr>
      <vt:lpstr>Symbol</vt:lpstr>
      <vt:lpstr>LANTMÄTERIET</vt:lpstr>
      <vt:lpstr>Scenario bygga hus</vt:lpstr>
      <vt:lpstr>Användande av geodata år 2040</vt:lpstr>
      <vt:lpstr>Användande av geodata år 2040</vt:lpstr>
      <vt:lpstr>Vad krävs då för att nå dit?  Hur ser våra behov ut utifrån önskat läge 2040</vt:lpstr>
      <vt:lpstr>Vad krävs då för att nå dit?  Hur ser våra behov ut utifrån önskat läge 2040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Scenario bygga hus</dc:title>
  <dc:creator>Fridolfsson Anna Lena</dc:creator>
  <cp:keywords>Geodatarådet, geodataområdet 2040</cp:keywords>
  <cp:lastModifiedBy>Fridolfsson Anna Lena</cp:lastModifiedBy>
  <cp:revision>1</cp:revision>
  <dcterms:created xsi:type="dcterms:W3CDTF">2023-06-22T07:57:28Z</dcterms:created>
  <dcterms:modified xsi:type="dcterms:W3CDTF">2023-06-22T08:13:42Z</dcterms:modified>
</cp:coreProperties>
</file>